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1" r:id="rId1"/>
  </p:sldMasterIdLst>
  <p:notesMasterIdLst>
    <p:notesMasterId r:id="rId26"/>
  </p:notesMasterIdLst>
  <p:sldIdLst>
    <p:sldId id="256" r:id="rId2"/>
    <p:sldId id="257" r:id="rId3"/>
    <p:sldId id="280" r:id="rId4"/>
    <p:sldId id="259" r:id="rId5"/>
    <p:sldId id="27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3300CEC-9B45-4238-8B6B-D44CE4BE8E8F}" v="2" dt="2023-08-22T03:02:30.70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25" d="100"/>
          <a:sy n="125" d="100"/>
        </p:scale>
        <p:origin x="96" y="25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dwika Lasota" userId="8af7e8536f9e44ec" providerId="LiveId" clId="{13300CEC-9B45-4238-8B6B-D44CE4BE8E8F}"/>
    <pc:docChg chg="undo redo custSel addSld delSld modSld">
      <pc:chgData name="Ludwika Lasota" userId="8af7e8536f9e44ec" providerId="LiveId" clId="{13300CEC-9B45-4238-8B6B-D44CE4BE8E8F}" dt="2023-08-22T03:12:57.131" v="2522" actId="20577"/>
      <pc:docMkLst>
        <pc:docMk/>
      </pc:docMkLst>
      <pc:sldChg chg="addSp delSp modSp mod">
        <pc:chgData name="Ludwika Lasota" userId="8af7e8536f9e44ec" providerId="LiveId" clId="{13300CEC-9B45-4238-8B6B-D44CE4BE8E8F}" dt="2023-08-22T02:03:02.996" v="23" actId="1076"/>
        <pc:sldMkLst>
          <pc:docMk/>
          <pc:sldMk cId="0" sldId="256"/>
        </pc:sldMkLst>
        <pc:picChg chg="add mod">
          <ac:chgData name="Ludwika Lasota" userId="8af7e8536f9e44ec" providerId="LiveId" clId="{13300CEC-9B45-4238-8B6B-D44CE4BE8E8F}" dt="2023-08-22T02:03:02.996" v="23" actId="1076"/>
          <ac:picMkLst>
            <pc:docMk/>
            <pc:sldMk cId="0" sldId="256"/>
            <ac:picMk id="3" creationId="{4C3A9A12-5DFA-6D94-0B19-EEE3EF5B17F6}"/>
          </ac:picMkLst>
        </pc:picChg>
        <pc:picChg chg="del ord">
          <ac:chgData name="Ludwika Lasota" userId="8af7e8536f9e44ec" providerId="LiveId" clId="{13300CEC-9B45-4238-8B6B-D44CE4BE8E8F}" dt="2023-08-22T02:02:38.224" v="16" actId="478"/>
          <ac:picMkLst>
            <pc:docMk/>
            <pc:sldMk cId="0" sldId="256"/>
            <ac:picMk id="88" creationId="{00000000-0000-0000-0000-000000000000}"/>
          </ac:picMkLst>
        </pc:picChg>
      </pc:sldChg>
      <pc:sldChg chg="addSp modSp mod">
        <pc:chgData name="Ludwika Lasota" userId="8af7e8536f9e44ec" providerId="LiveId" clId="{13300CEC-9B45-4238-8B6B-D44CE4BE8E8F}" dt="2023-08-22T03:09:16.406" v="2369" actId="1076"/>
        <pc:sldMkLst>
          <pc:docMk/>
          <pc:sldMk cId="0" sldId="257"/>
        </pc:sldMkLst>
        <pc:spChg chg="add mod">
          <ac:chgData name="Ludwika Lasota" userId="8af7e8536f9e44ec" providerId="LiveId" clId="{13300CEC-9B45-4238-8B6B-D44CE4BE8E8F}" dt="2023-08-22T03:01:13.169" v="2195" actId="1035"/>
          <ac:spMkLst>
            <pc:docMk/>
            <pc:sldMk cId="0" sldId="257"/>
            <ac:spMk id="2" creationId="{6FBCB63C-994C-25E3-06B2-F9FA1B30D3A9}"/>
          </ac:spMkLst>
        </pc:spChg>
        <pc:spChg chg="mod">
          <ac:chgData name="Ludwika Lasota" userId="8af7e8536f9e44ec" providerId="LiveId" clId="{13300CEC-9B45-4238-8B6B-D44CE4BE8E8F}" dt="2023-08-22T03:01:19.849" v="2196" actId="1076"/>
          <ac:spMkLst>
            <pc:docMk/>
            <pc:sldMk cId="0" sldId="257"/>
            <ac:spMk id="93" creationId="{00000000-0000-0000-0000-000000000000}"/>
          </ac:spMkLst>
        </pc:spChg>
        <pc:spChg chg="mod ord">
          <ac:chgData name="Ludwika Lasota" userId="8af7e8536f9e44ec" providerId="LiveId" clId="{13300CEC-9B45-4238-8B6B-D44CE4BE8E8F}" dt="2023-08-22T03:09:05.652" v="2368" actId="20577"/>
          <ac:spMkLst>
            <pc:docMk/>
            <pc:sldMk cId="0" sldId="257"/>
            <ac:spMk id="94" creationId="{00000000-0000-0000-0000-000000000000}"/>
          </ac:spMkLst>
        </pc:spChg>
        <pc:picChg chg="add mod">
          <ac:chgData name="Ludwika Lasota" userId="8af7e8536f9e44ec" providerId="LiveId" clId="{13300CEC-9B45-4238-8B6B-D44CE4BE8E8F}" dt="2023-08-22T03:09:16.406" v="2369" actId="1076"/>
          <ac:picMkLst>
            <pc:docMk/>
            <pc:sldMk cId="0" sldId="257"/>
            <ac:picMk id="3" creationId="{430E0459-E32D-A0B7-25EA-E8C42372C078}"/>
          </ac:picMkLst>
        </pc:picChg>
      </pc:sldChg>
      <pc:sldChg chg="del">
        <pc:chgData name="Ludwika Lasota" userId="8af7e8536f9e44ec" providerId="LiveId" clId="{13300CEC-9B45-4238-8B6B-D44CE4BE8E8F}" dt="2023-08-22T02:52:45.910" v="1538" actId="47"/>
        <pc:sldMkLst>
          <pc:docMk/>
          <pc:sldMk cId="0" sldId="258"/>
        </pc:sldMkLst>
      </pc:sldChg>
      <pc:sldChg chg="addSp delSp modSp mod">
        <pc:chgData name="Ludwika Lasota" userId="8af7e8536f9e44ec" providerId="LiveId" clId="{13300CEC-9B45-4238-8B6B-D44CE4BE8E8F}" dt="2023-08-22T03:12:04.566" v="2481" actId="27636"/>
        <pc:sldMkLst>
          <pc:docMk/>
          <pc:sldMk cId="0" sldId="259"/>
        </pc:sldMkLst>
        <pc:spChg chg="mod">
          <ac:chgData name="Ludwika Lasota" userId="8af7e8536f9e44ec" providerId="LiveId" clId="{13300CEC-9B45-4238-8B6B-D44CE4BE8E8F}" dt="2023-08-22T02:30:43.530" v="961" actId="20577"/>
          <ac:spMkLst>
            <pc:docMk/>
            <pc:sldMk cId="0" sldId="259"/>
            <ac:spMk id="105" creationId="{00000000-0000-0000-0000-000000000000}"/>
          </ac:spMkLst>
        </pc:spChg>
        <pc:spChg chg="mod">
          <ac:chgData name="Ludwika Lasota" userId="8af7e8536f9e44ec" providerId="LiveId" clId="{13300CEC-9B45-4238-8B6B-D44CE4BE8E8F}" dt="2023-08-22T03:12:04.566" v="2481" actId="27636"/>
          <ac:spMkLst>
            <pc:docMk/>
            <pc:sldMk cId="0" sldId="259"/>
            <ac:spMk id="106" creationId="{00000000-0000-0000-0000-000000000000}"/>
          </ac:spMkLst>
        </pc:spChg>
        <pc:picChg chg="add del mod">
          <ac:chgData name="Ludwika Lasota" userId="8af7e8536f9e44ec" providerId="LiveId" clId="{13300CEC-9B45-4238-8B6B-D44CE4BE8E8F}" dt="2023-08-22T02:42:35.317" v="1529" actId="478"/>
          <ac:picMkLst>
            <pc:docMk/>
            <pc:sldMk cId="0" sldId="259"/>
            <ac:picMk id="3" creationId="{7A4FADBA-D8E5-1425-AFA5-7F105FC3202A}"/>
          </ac:picMkLst>
        </pc:picChg>
        <pc:picChg chg="add mod">
          <ac:chgData name="Ludwika Lasota" userId="8af7e8536f9e44ec" providerId="LiveId" clId="{13300CEC-9B45-4238-8B6B-D44CE4BE8E8F}" dt="2023-08-22T03:04:30.839" v="2249" actId="1037"/>
          <ac:picMkLst>
            <pc:docMk/>
            <pc:sldMk cId="0" sldId="259"/>
            <ac:picMk id="5" creationId="{79F2028E-4E9E-7409-E8D7-8A7736461D00}"/>
          </ac:picMkLst>
        </pc:picChg>
        <pc:picChg chg="add del mod">
          <ac:chgData name="Ludwika Lasota" userId="8af7e8536f9e44ec" providerId="LiveId" clId="{13300CEC-9B45-4238-8B6B-D44CE4BE8E8F}" dt="2023-08-22T03:03:07.160" v="2235" actId="478"/>
          <ac:picMkLst>
            <pc:docMk/>
            <pc:sldMk cId="0" sldId="259"/>
            <ac:picMk id="7" creationId="{D8D63169-F8CA-A50C-1F78-6C2A74CE82B1}"/>
          </ac:picMkLst>
        </pc:picChg>
        <pc:picChg chg="add mod">
          <ac:chgData name="Ludwika Lasota" userId="8af7e8536f9e44ec" providerId="LiveId" clId="{13300CEC-9B45-4238-8B6B-D44CE4BE8E8F}" dt="2023-08-22T03:04:36.031" v="2251" actId="1076"/>
          <ac:picMkLst>
            <pc:docMk/>
            <pc:sldMk cId="0" sldId="259"/>
            <ac:picMk id="9" creationId="{0EA859C2-48E4-A244-112F-4A7292092E06}"/>
          </ac:picMkLst>
        </pc:picChg>
        <pc:picChg chg="del">
          <ac:chgData name="Ludwika Lasota" userId="8af7e8536f9e44ec" providerId="LiveId" clId="{13300CEC-9B45-4238-8B6B-D44CE4BE8E8F}" dt="2023-08-22T02:30:37.271" v="948" actId="478"/>
          <ac:picMkLst>
            <pc:docMk/>
            <pc:sldMk cId="0" sldId="259"/>
            <ac:picMk id="107" creationId="{00000000-0000-0000-0000-000000000000}"/>
          </ac:picMkLst>
        </pc:picChg>
      </pc:sldChg>
      <pc:sldChg chg="modSp mod">
        <pc:chgData name="Ludwika Lasota" userId="8af7e8536f9e44ec" providerId="LiveId" clId="{13300CEC-9B45-4238-8B6B-D44CE4BE8E8F}" dt="2023-08-22T02:55:01.327" v="1673" actId="1076"/>
        <pc:sldMkLst>
          <pc:docMk/>
          <pc:sldMk cId="0" sldId="260"/>
        </pc:sldMkLst>
        <pc:spChg chg="mod">
          <ac:chgData name="Ludwika Lasota" userId="8af7e8536f9e44ec" providerId="LiveId" clId="{13300CEC-9B45-4238-8B6B-D44CE4BE8E8F}" dt="2023-08-22T02:55:00.913" v="1672" actId="20577"/>
          <ac:spMkLst>
            <pc:docMk/>
            <pc:sldMk cId="0" sldId="260"/>
            <ac:spMk id="113" creationId="{00000000-0000-0000-0000-000000000000}"/>
          </ac:spMkLst>
        </pc:spChg>
        <pc:spChg chg="mod">
          <ac:chgData name="Ludwika Lasota" userId="8af7e8536f9e44ec" providerId="LiveId" clId="{13300CEC-9B45-4238-8B6B-D44CE4BE8E8F}" dt="2023-08-22T02:55:01.327" v="1673" actId="1076"/>
          <ac:spMkLst>
            <pc:docMk/>
            <pc:sldMk cId="0" sldId="260"/>
            <ac:spMk id="114" creationId="{00000000-0000-0000-0000-000000000000}"/>
          </ac:spMkLst>
        </pc:spChg>
        <pc:spChg chg="mod">
          <ac:chgData name="Ludwika Lasota" userId="8af7e8536f9e44ec" providerId="LiveId" clId="{13300CEC-9B45-4238-8B6B-D44CE4BE8E8F}" dt="2023-08-22T02:02:55.532" v="20" actId="27636"/>
          <ac:spMkLst>
            <pc:docMk/>
            <pc:sldMk cId="0" sldId="260"/>
            <ac:spMk id="115" creationId="{00000000-0000-0000-0000-000000000000}"/>
          </ac:spMkLst>
        </pc:spChg>
      </pc:sldChg>
      <pc:sldChg chg="modSp mod">
        <pc:chgData name="Ludwika Lasota" userId="8af7e8536f9e44ec" providerId="LiveId" clId="{13300CEC-9B45-4238-8B6B-D44CE4BE8E8F}" dt="2023-08-22T02:55:17.116" v="1682" actId="14100"/>
        <pc:sldMkLst>
          <pc:docMk/>
          <pc:sldMk cId="0" sldId="261"/>
        </pc:sldMkLst>
        <pc:spChg chg="mod">
          <ac:chgData name="Ludwika Lasota" userId="8af7e8536f9e44ec" providerId="LiveId" clId="{13300CEC-9B45-4238-8B6B-D44CE4BE8E8F}" dt="2023-08-22T02:55:17.116" v="1682" actId="14100"/>
          <ac:spMkLst>
            <pc:docMk/>
            <pc:sldMk cId="0" sldId="261"/>
            <ac:spMk id="122" creationId="{00000000-0000-0000-0000-000000000000}"/>
          </ac:spMkLst>
        </pc:spChg>
        <pc:spChg chg="mod">
          <ac:chgData name="Ludwika Lasota" userId="8af7e8536f9e44ec" providerId="LiveId" clId="{13300CEC-9B45-4238-8B6B-D44CE4BE8E8F}" dt="2023-08-22T02:02:55.538" v="22" actId="27636"/>
          <ac:spMkLst>
            <pc:docMk/>
            <pc:sldMk cId="0" sldId="261"/>
            <ac:spMk id="123" creationId="{00000000-0000-0000-0000-000000000000}"/>
          </ac:spMkLst>
        </pc:spChg>
      </pc:sldChg>
      <pc:sldChg chg="addSp delSp modSp add del mod">
        <pc:chgData name="Ludwika Lasota" userId="8af7e8536f9e44ec" providerId="LiveId" clId="{13300CEC-9B45-4238-8B6B-D44CE4BE8E8F}" dt="2023-08-22T03:12:57.131" v="2522" actId="20577"/>
        <pc:sldMkLst>
          <pc:docMk/>
          <pc:sldMk cId="2081468884" sldId="279"/>
        </pc:sldMkLst>
        <pc:spChg chg="mod">
          <ac:chgData name="Ludwika Lasota" userId="8af7e8536f9e44ec" providerId="LiveId" clId="{13300CEC-9B45-4238-8B6B-D44CE4BE8E8F}" dt="2023-08-22T02:54:59.867" v="1668" actId="20577"/>
          <ac:spMkLst>
            <pc:docMk/>
            <pc:sldMk cId="2081468884" sldId="279"/>
            <ac:spMk id="105" creationId="{00000000-0000-0000-0000-000000000000}"/>
          </ac:spMkLst>
        </pc:spChg>
        <pc:spChg chg="mod">
          <ac:chgData name="Ludwika Lasota" userId="8af7e8536f9e44ec" providerId="LiveId" clId="{13300CEC-9B45-4238-8B6B-D44CE4BE8E8F}" dt="2023-08-22T03:12:57.131" v="2522" actId="20577"/>
          <ac:spMkLst>
            <pc:docMk/>
            <pc:sldMk cId="2081468884" sldId="279"/>
            <ac:spMk id="106" creationId="{00000000-0000-0000-0000-000000000000}"/>
          </ac:spMkLst>
        </pc:spChg>
        <pc:picChg chg="add del">
          <ac:chgData name="Ludwika Lasota" userId="8af7e8536f9e44ec" providerId="LiveId" clId="{13300CEC-9B45-4238-8B6B-D44CE4BE8E8F}" dt="2023-08-22T02:54:59.471" v="1666" actId="478"/>
          <ac:picMkLst>
            <pc:docMk/>
            <pc:sldMk cId="2081468884" sldId="279"/>
            <ac:picMk id="5" creationId="{79F2028E-4E9E-7409-E8D7-8A7736461D00}"/>
          </ac:picMkLst>
        </pc:picChg>
        <pc:picChg chg="add del">
          <ac:chgData name="Ludwika Lasota" userId="8af7e8536f9e44ec" providerId="LiveId" clId="{13300CEC-9B45-4238-8B6B-D44CE4BE8E8F}" dt="2023-08-22T02:54:59.730" v="1667" actId="478"/>
          <ac:picMkLst>
            <pc:docMk/>
            <pc:sldMk cId="2081468884" sldId="279"/>
            <ac:picMk id="7" creationId="{D8D63169-F8CA-A50C-1F78-6C2A74CE82B1}"/>
          </ac:picMkLst>
        </pc:picChg>
      </pc:sldChg>
      <pc:sldChg chg="modSp add mod">
        <pc:chgData name="Ludwika Lasota" userId="8af7e8536f9e44ec" providerId="LiveId" clId="{13300CEC-9B45-4238-8B6B-D44CE4BE8E8F}" dt="2023-08-22T03:11:28.830" v="2453" actId="1076"/>
        <pc:sldMkLst>
          <pc:docMk/>
          <pc:sldMk cId="3721852028" sldId="280"/>
        </pc:sldMkLst>
        <pc:spChg chg="mod">
          <ac:chgData name="Ludwika Lasota" userId="8af7e8536f9e44ec" providerId="LiveId" clId="{13300CEC-9B45-4238-8B6B-D44CE4BE8E8F}" dt="2023-08-22T03:11:25.349" v="2452" actId="14100"/>
          <ac:spMkLst>
            <pc:docMk/>
            <pc:sldMk cId="3721852028" sldId="280"/>
            <ac:spMk id="2" creationId="{6FBCB63C-994C-25E3-06B2-F9FA1B30D3A9}"/>
          </ac:spMkLst>
        </pc:spChg>
        <pc:spChg chg="mod">
          <ac:chgData name="Ludwika Lasota" userId="8af7e8536f9e44ec" providerId="LiveId" clId="{13300CEC-9B45-4238-8B6B-D44CE4BE8E8F}" dt="2023-08-22T03:07:30.420" v="2322" actId="1076"/>
          <ac:spMkLst>
            <pc:docMk/>
            <pc:sldMk cId="3721852028" sldId="280"/>
            <ac:spMk id="93" creationId="{00000000-0000-0000-0000-000000000000}"/>
          </ac:spMkLst>
        </pc:spChg>
        <pc:spChg chg="mod">
          <ac:chgData name="Ludwika Lasota" userId="8af7e8536f9e44ec" providerId="LiveId" clId="{13300CEC-9B45-4238-8B6B-D44CE4BE8E8F}" dt="2023-08-22T03:11:28.830" v="2453" actId="1076"/>
          <ac:spMkLst>
            <pc:docMk/>
            <pc:sldMk cId="3721852028" sldId="280"/>
            <ac:spMk id="94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5f6af9dd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25f6af9dd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d9c67055b_0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1d9c67055b_0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51622d556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251622d556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51622d556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251622d556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d9c67055b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1d9c67055b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d9c67055b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1d9c67055b_0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1d9c67055b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1d9c67055b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1d9c67055b_0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1d9c67055b_0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d9c67055b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1d9c67055b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521b97941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2521b97941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521b97941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2521b97941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51622d556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251622d556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d9c67055b_0_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1d9c67055b_0_1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51e213838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251e213838_1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246ee7dff8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246ee7dff8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d9c67055b_0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1d9c67055b_0_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d9c67055b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1d9c67055b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51622d556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251622d556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46412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d9c67055b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1d9c67055b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d9c67055b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1d9c67055b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1548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51d9165c2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251d9165c2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5430e6bdd_5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25430e6bdd_5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246ee7dff8_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246ee7dff8_1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5430e6bdd_5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25430e6bdd_5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25" y="0"/>
            <a:ext cx="9144250" cy="4398100"/>
          </a:xfrm>
          <a:custGeom>
            <a:avLst/>
            <a:gdLst/>
            <a:ahLst/>
            <a:cxnLst/>
            <a:rect l="l" t="t" r="r" b="b"/>
            <a:pathLst>
              <a:path w="365770" h="175924" extrusionOk="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>
            <a:spLocks noGrp="1"/>
          </p:cNvSpPr>
          <p:nvPr>
            <p:ph type="title" hasCustomPrompt="1"/>
          </p:nvPr>
        </p:nvSpPr>
        <p:spPr>
          <a:xfrm>
            <a:off x="311750" y="831175"/>
            <a:ext cx="5334900" cy="12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11"/>
          <p:cNvSpPr txBox="1">
            <a:spLocks noGrp="1"/>
          </p:cNvSpPr>
          <p:nvPr>
            <p:ph type="body" idx="1"/>
          </p:nvPr>
        </p:nvSpPr>
        <p:spPr>
          <a:xfrm>
            <a:off x="311700" y="2121425"/>
            <a:ext cx="5334900" cy="94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57" name="Google Shape;5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1">
  <p:cSld name="SECTION_TITLE_AND_DESCRIPTION_1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13" descr="Side view of hands writing in a notebook at a cafe"/>
          <p:cNvPicPr preferRelativeResize="0"/>
          <p:nvPr/>
        </p:nvPicPr>
        <p:blipFill rotWithShape="1">
          <a:blip r:embed="rId2">
            <a:alphaModFix/>
          </a:blip>
          <a:srcRect l="9050" t="12064" r="54351" b="26446"/>
          <a:stretch/>
        </p:blipFill>
        <p:spPr>
          <a:xfrm>
            <a:off x="1" y="-50"/>
            <a:ext cx="4572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3"/>
          <p:cNvSpPr/>
          <p:nvPr/>
        </p:nvSpPr>
        <p:spPr>
          <a:xfrm>
            <a:off x="1650" y="0"/>
            <a:ext cx="45687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" name="Google Shape;63;p1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1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1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13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sldNum" idx="12"/>
          </p:nvPr>
        </p:nvSpPr>
        <p:spPr>
          <a:xfrm>
            <a:off x="8536300" y="474985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1 2">
  <p:cSld name="SECTION_TITLE_AND_DESCRIPTION_1_2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4"/>
          <p:cNvPicPr preferRelativeResize="0"/>
          <p:nvPr/>
        </p:nvPicPr>
        <p:blipFill rotWithShape="1">
          <a:blip r:embed="rId2">
            <a:alphaModFix/>
          </a:blip>
          <a:srcRect l="31883" t="8096" r="25713"/>
          <a:stretch/>
        </p:blipFill>
        <p:spPr>
          <a:xfrm>
            <a:off x="0" y="0"/>
            <a:ext cx="45752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4"/>
          <p:cNvSpPr/>
          <p:nvPr/>
        </p:nvSpPr>
        <p:spPr>
          <a:xfrm>
            <a:off x="-75" y="0"/>
            <a:ext cx="45720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3" name="Google Shape;73;p1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4" name="Google Shape;74;p1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76;p14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77" name="Google Shape;77;p14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78" name="Google Shape;78;p14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79" name="Google Shape;79;p1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3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48099"/>
            <a:ext cx="9144250" cy="4398100"/>
          </a:xfrm>
          <a:custGeom>
            <a:avLst/>
            <a:gdLst/>
            <a:ahLst/>
            <a:cxnLst/>
            <a:rect l="l" t="t" r="r" b="b"/>
            <a:pathLst>
              <a:path w="365770" h="175924" extrusionOk="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6" name="Google Shape;16;p3"/>
          <p:cNvSpPr/>
          <p:nvPr/>
        </p:nvSpPr>
        <p:spPr>
          <a:xfrm>
            <a:off x="0" y="0"/>
            <a:ext cx="9144250" cy="4398100"/>
          </a:xfrm>
          <a:custGeom>
            <a:avLst/>
            <a:gdLst/>
            <a:ahLst/>
            <a:cxnLst/>
            <a:rect l="l" t="t" r="r" b="b"/>
            <a:pathLst>
              <a:path w="365770" h="175924" extrusionOk="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0"/>
            <a:ext cx="431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4"/>
          <p:cNvSpPr/>
          <p:nvPr/>
        </p:nvSpPr>
        <p:spPr>
          <a:xfrm>
            <a:off x="0" y="44125"/>
            <a:ext cx="4313625" cy="4399375"/>
          </a:xfrm>
          <a:custGeom>
            <a:avLst/>
            <a:gdLst/>
            <a:ahLst/>
            <a:cxnLst/>
            <a:rect l="l" t="t" r="r" b="b"/>
            <a:pathLst>
              <a:path w="172545" h="175975" extrusionOk="0">
                <a:moveTo>
                  <a:pt x="0" y="157"/>
                </a:moveTo>
                <a:lnTo>
                  <a:pt x="172419" y="0"/>
                </a:lnTo>
                <a:lnTo>
                  <a:pt x="172545" y="126541"/>
                </a:lnTo>
                <a:lnTo>
                  <a:pt x="0" y="175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22" name="Google Shape;22;p4"/>
          <p:cNvSpPr/>
          <p:nvPr/>
        </p:nvSpPr>
        <p:spPr>
          <a:xfrm>
            <a:off x="-125" y="0"/>
            <a:ext cx="4316900" cy="4395600"/>
          </a:xfrm>
          <a:custGeom>
            <a:avLst/>
            <a:gdLst/>
            <a:ahLst/>
            <a:cxnLst/>
            <a:rect l="l" t="t" r="r" b="b"/>
            <a:pathLst>
              <a:path w="172676" h="175824" extrusionOk="0">
                <a:moveTo>
                  <a:pt x="0" y="6"/>
                </a:moveTo>
                <a:lnTo>
                  <a:pt x="172676" y="0"/>
                </a:lnTo>
                <a:lnTo>
                  <a:pt x="172562" y="126442"/>
                </a:lnTo>
                <a:lnTo>
                  <a:pt x="0" y="17582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23" name="Google Shape;23;p4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body" idx="1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body" idx="2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/>
          <p:nvPr/>
        </p:nvSpPr>
        <p:spPr>
          <a:xfrm>
            <a:off x="0" y="0"/>
            <a:ext cx="3764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body" idx="1"/>
          </p:nvPr>
        </p:nvSpPr>
        <p:spPr>
          <a:xfrm>
            <a:off x="311700" y="2390650"/>
            <a:ext cx="3127500" cy="229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>
            <a:spLocks noGrp="1"/>
          </p:cNvSpPr>
          <p:nvPr>
            <p:ph type="title"/>
          </p:nvPr>
        </p:nvSpPr>
        <p:spPr>
          <a:xfrm>
            <a:off x="311675" y="798600"/>
            <a:ext cx="6247800" cy="354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3" name="Google Shape;43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subTitle" idx="1"/>
          </p:nvPr>
        </p:nvSpPr>
        <p:spPr>
          <a:xfrm>
            <a:off x="304800" y="2626725"/>
            <a:ext cx="3704400" cy="92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body" idx="2"/>
          </p:nvPr>
        </p:nvSpPr>
        <p:spPr>
          <a:xfrm>
            <a:off x="4879025" y="500925"/>
            <a:ext cx="3954000" cy="411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/>
          <p:nvPr/>
        </p:nvSpPr>
        <p:spPr>
          <a:xfrm>
            <a:off x="0" y="4369000"/>
            <a:ext cx="9144000" cy="77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10"/>
          <p:cNvSpPr txBox="1">
            <a:spLocks noGrp="1"/>
          </p:cNvSpPr>
          <p:nvPr>
            <p:ph type="body" idx="1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erriweather"/>
              <a:buNone/>
              <a:defRPr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>
            <a:endParaRPr/>
          </a:p>
        </p:txBody>
      </p:sp>
      <p:sp>
        <p:nvSpPr>
          <p:cNvPr id="53" name="Google Shape;5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paradigm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Relationship Id="rId5" Type="http://schemas.openxmlformats.org/officeDocument/2006/relationships/hyperlink" Target="https://www.usability.gov/what-and-why/information-architecture.html" TargetMode="Externa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balsamiq.com/wireframe-presentation-tips/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://uxmastery.com/wireframing-for-beginners/" TargetMode="External"/><Relationship Id="rId4" Type="http://schemas.openxmlformats.org/officeDocument/2006/relationships/hyperlink" Target="http://blog.teamtreehouse.com/3-steps-better-ui-wireframes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usability.gov/how-to-and-tools/methods/personas.html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5" descr="Open Chromebook laptop computer"/>
          <p:cNvPicPr preferRelativeResize="0"/>
          <p:nvPr/>
        </p:nvPicPr>
        <p:blipFill rotWithShape="1">
          <a:blip r:embed="rId3">
            <a:alphaModFix/>
          </a:blip>
          <a:srcRect r="3344"/>
          <a:stretch/>
        </p:blipFill>
        <p:spPr>
          <a:xfrm>
            <a:off x="4606900" y="1399750"/>
            <a:ext cx="4537098" cy="2822399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5"/>
          <p:cNvSpPr txBox="1">
            <a:spLocks noGrp="1"/>
          </p:cNvSpPr>
          <p:nvPr>
            <p:ph type="ctrTitle"/>
          </p:nvPr>
        </p:nvSpPr>
        <p:spPr>
          <a:xfrm>
            <a:off x="305650" y="1322450"/>
            <a:ext cx="4654500" cy="144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Sports Betting in US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-Industry Analysis</a:t>
            </a:r>
            <a:endParaRPr/>
          </a:p>
        </p:txBody>
      </p:sp>
      <p:sp>
        <p:nvSpPr>
          <p:cNvPr id="86" name="Google Shape;86;p15"/>
          <p:cNvSpPr txBox="1">
            <a:spLocks noGrp="1"/>
          </p:cNvSpPr>
          <p:nvPr>
            <p:ph type="subTitle" idx="1"/>
          </p:nvPr>
        </p:nvSpPr>
        <p:spPr>
          <a:xfrm>
            <a:off x="397775" y="2633550"/>
            <a:ext cx="3787800" cy="82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Group 2 - </a:t>
            </a:r>
            <a:r>
              <a:rPr lang="en" sz="1150">
                <a:solidFill>
                  <a:srgbClr val="1D1C1D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Andrew Rexford / Caleb Gould / Ryan Blais / Vicky Lasota </a:t>
            </a:r>
            <a:endParaRPr/>
          </a:p>
        </p:txBody>
      </p:sp>
      <p:pic>
        <p:nvPicPr>
          <p:cNvPr id="87" name="Google Shape;87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82575" y="1636150"/>
            <a:ext cx="3575075" cy="195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C3A9A12-5DFA-6D94-0B19-EEE3EF5B17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74340" y="2705411"/>
            <a:ext cx="1040495" cy="2121008"/>
          </a:xfrm>
          <a:prstGeom prst="flowChartAlternateProcess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3"/>
          <p:cNvSpPr txBox="1">
            <a:spLocks noGrp="1"/>
          </p:cNvSpPr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 Proposal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4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 description</a:t>
            </a:r>
            <a:endParaRPr/>
          </a:p>
        </p:txBody>
      </p:sp>
      <p:sp>
        <p:nvSpPr>
          <p:cNvPr id="150" name="Google Shape;150;p24"/>
          <p:cNvSpPr txBox="1">
            <a:spLocks noGrp="1"/>
          </p:cNvSpPr>
          <p:nvPr>
            <p:ph type="body" idx="1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Now that you’ve justified your attention to the problem, summarize your solution in one or two sentences.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5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it’s better than existing solutions </a:t>
            </a:r>
            <a:endParaRPr/>
          </a:p>
        </p:txBody>
      </p:sp>
      <p:sp>
        <p:nvSpPr>
          <p:cNvPr id="156" name="Google Shape;156;p25"/>
          <p:cNvSpPr txBox="1">
            <a:spLocks noGrp="1"/>
          </p:cNvSpPr>
          <p:nvPr>
            <p:ph type="body" idx="1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Return to the problem now that you’ve introduced your solution. Compare your solution to others and describe how it is superior.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6"/>
          <p:cNvSpPr txBox="1">
            <a:spLocks noGrp="1"/>
          </p:cNvSpPr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Wireframes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7"/>
          <p:cNvSpPr/>
          <p:nvPr/>
        </p:nvSpPr>
        <p:spPr>
          <a:xfrm>
            <a:off x="0" y="4747100"/>
            <a:ext cx="9144000" cy="39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7" name="Google Shape;167;p27"/>
          <p:cNvSpPr txBox="1">
            <a:spLocks noGrp="1"/>
          </p:cNvSpPr>
          <p:nvPr>
            <p:ph type="title" idx="4294967295"/>
          </p:nvPr>
        </p:nvSpPr>
        <p:spPr>
          <a:xfrm>
            <a:off x="346425" y="4747100"/>
            <a:ext cx="2280600" cy="394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</a:rPr>
              <a:t>Information architecture</a:t>
            </a:r>
            <a:endParaRPr sz="1400">
              <a:solidFill>
                <a:srgbClr val="FFFFFF"/>
              </a:solidFill>
            </a:endParaRPr>
          </a:p>
        </p:txBody>
      </p:sp>
      <p:pic>
        <p:nvPicPr>
          <p:cNvPr id="168" name="Google Shape;168;p27" descr="Site Map HD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7775" y="873225"/>
            <a:ext cx="6888451" cy="32446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" name="Google Shape;169;p27"/>
          <p:cNvGrpSpPr/>
          <p:nvPr/>
        </p:nvGrpSpPr>
        <p:grpSpPr>
          <a:xfrm>
            <a:off x="4117368" y="4819350"/>
            <a:ext cx="5102882" cy="274500"/>
            <a:chOff x="3722577" y="4819350"/>
            <a:chExt cx="5102882" cy="274500"/>
          </a:xfrm>
        </p:grpSpPr>
        <p:sp>
          <p:nvSpPr>
            <p:cNvPr id="170" name="Google Shape;170;p27"/>
            <p:cNvSpPr/>
            <p:nvPr/>
          </p:nvSpPr>
          <p:spPr>
            <a:xfrm>
              <a:off x="3722577" y="4844551"/>
              <a:ext cx="205500" cy="205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pic>
          <p:nvPicPr>
            <p:cNvPr id="171" name="Google Shape;171;p27" descr="ic_lightbulb_green.png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761069" y="4882185"/>
              <a:ext cx="128438" cy="1284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2" name="Google Shape;172;p27"/>
            <p:cNvSpPr txBox="1"/>
            <p:nvPr/>
          </p:nvSpPr>
          <p:spPr>
            <a:xfrm>
              <a:off x="3927958" y="4819350"/>
              <a:ext cx="4897500" cy="27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Balsamiq Tip   |   </a:t>
              </a:r>
              <a:r>
                <a:rPr lang="en" sz="80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Information architecture is the flow of content across the site or application (</a:t>
              </a:r>
              <a:r>
                <a:rPr lang="en" sz="800" u="sng">
                  <a:solidFill>
                    <a:schemeClr val="accent4"/>
                  </a:solidFill>
                  <a:latin typeface="Lato"/>
                  <a:ea typeface="Lato"/>
                  <a:cs typeface="Lato"/>
                  <a:sym typeface="Lato"/>
                  <a:hlinkClick r:id="rId5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more info</a:t>
              </a:r>
              <a:r>
                <a:rPr lang="en" sz="80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).</a:t>
              </a:r>
              <a:endPara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28" descr="Component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10463" y="198200"/>
            <a:ext cx="5923067" cy="4442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" name="Google Shape;178;p28"/>
          <p:cNvGrpSpPr/>
          <p:nvPr/>
        </p:nvGrpSpPr>
        <p:grpSpPr>
          <a:xfrm>
            <a:off x="5690200" y="933250"/>
            <a:ext cx="3132300" cy="525000"/>
            <a:chOff x="5330350" y="2313675"/>
            <a:chExt cx="3132300" cy="525000"/>
          </a:xfrm>
        </p:grpSpPr>
        <p:sp>
          <p:nvSpPr>
            <p:cNvPr id="179" name="Google Shape;179;p28"/>
            <p:cNvSpPr/>
            <p:nvPr/>
          </p:nvSpPr>
          <p:spPr>
            <a:xfrm>
              <a:off x="6175750" y="2313675"/>
              <a:ext cx="2286900" cy="525000"/>
            </a:xfrm>
            <a:prstGeom prst="roundRect">
              <a:avLst>
                <a:gd name="adj" fmla="val 10171"/>
              </a:avLst>
            </a:prstGeom>
            <a:solidFill>
              <a:srgbClr val="1A99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28"/>
            <p:cNvSpPr txBox="1"/>
            <p:nvPr/>
          </p:nvSpPr>
          <p:spPr>
            <a:xfrm>
              <a:off x="6278925" y="2387571"/>
              <a:ext cx="2097000" cy="39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000"/>
                </a:spcAft>
                <a:buNone/>
              </a:pPr>
              <a:r>
                <a:rPr lang="en" sz="120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Call out key parts of the UI</a:t>
              </a:r>
              <a:endParaRPr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cxnSp>
          <p:nvCxnSpPr>
            <p:cNvPr id="181" name="Google Shape;181;p28"/>
            <p:cNvCxnSpPr/>
            <p:nvPr/>
          </p:nvCxnSpPr>
          <p:spPr>
            <a:xfrm>
              <a:off x="5330350" y="2578675"/>
              <a:ext cx="845400" cy="0"/>
            </a:xfrm>
            <a:prstGeom prst="straightConnector1">
              <a:avLst/>
            </a:prstGeom>
            <a:noFill/>
            <a:ln w="28575" cap="flat" cmpd="sng">
              <a:solidFill>
                <a:srgbClr val="1A9988"/>
              </a:solidFill>
              <a:prstDash val="solid"/>
              <a:round/>
              <a:headEnd type="oval" w="med" len="med"/>
              <a:tailEnd type="none" w="med" len="med"/>
            </a:ln>
          </p:spPr>
        </p:cxnSp>
      </p:grpSp>
      <p:sp>
        <p:nvSpPr>
          <p:cNvPr id="182" name="Google Shape;182;p28"/>
          <p:cNvSpPr/>
          <p:nvPr/>
        </p:nvSpPr>
        <p:spPr>
          <a:xfrm>
            <a:off x="0" y="4747100"/>
            <a:ext cx="9144000" cy="39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3" name="Google Shape;183;p28"/>
          <p:cNvSpPr txBox="1">
            <a:spLocks noGrp="1"/>
          </p:cNvSpPr>
          <p:nvPr>
            <p:ph type="title" idx="4294967295"/>
          </p:nvPr>
        </p:nvSpPr>
        <p:spPr>
          <a:xfrm>
            <a:off x="346425" y="4747100"/>
            <a:ext cx="2280600" cy="394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</a:rPr>
              <a:t>Component Browser</a:t>
            </a:r>
            <a:endParaRPr sz="1400">
              <a:solidFill>
                <a:srgbClr val="FFFFFF"/>
              </a:solidFill>
            </a:endParaRPr>
          </a:p>
        </p:txBody>
      </p:sp>
      <p:grpSp>
        <p:nvGrpSpPr>
          <p:cNvPr id="184" name="Google Shape;184;p28"/>
          <p:cNvGrpSpPr/>
          <p:nvPr/>
        </p:nvGrpSpPr>
        <p:grpSpPr>
          <a:xfrm>
            <a:off x="5601002" y="4819350"/>
            <a:ext cx="3695398" cy="274500"/>
            <a:chOff x="3722577" y="4819350"/>
            <a:chExt cx="3695398" cy="274500"/>
          </a:xfrm>
        </p:grpSpPr>
        <p:sp>
          <p:nvSpPr>
            <p:cNvPr id="185" name="Google Shape;185;p28"/>
            <p:cNvSpPr/>
            <p:nvPr/>
          </p:nvSpPr>
          <p:spPr>
            <a:xfrm>
              <a:off x="3722577" y="4844551"/>
              <a:ext cx="205500" cy="205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pic>
          <p:nvPicPr>
            <p:cNvPr id="186" name="Google Shape;186;p28" descr="ic_lightbulb_green.png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761069" y="4882185"/>
              <a:ext cx="128438" cy="1284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7" name="Google Shape;187;p28"/>
            <p:cNvSpPr txBox="1"/>
            <p:nvPr/>
          </p:nvSpPr>
          <p:spPr>
            <a:xfrm>
              <a:off x="3928075" y="4819350"/>
              <a:ext cx="3489900" cy="27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rPr>
                <a:t>Balsamiq Tip   |   </a:t>
              </a:r>
              <a:r>
                <a:rPr lang="en" sz="80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Use the Balsamiq add-on to make your own wireframe.</a:t>
              </a:r>
              <a:endPara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9"/>
          <p:cNvSpPr/>
          <p:nvPr/>
        </p:nvSpPr>
        <p:spPr>
          <a:xfrm>
            <a:off x="0" y="4747100"/>
            <a:ext cx="9144000" cy="39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93" name="Google Shape;193;p29" descr="Component Detail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09000" y="197100"/>
            <a:ext cx="5926001" cy="4444675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9"/>
          <p:cNvSpPr txBox="1">
            <a:spLocks noGrp="1"/>
          </p:cNvSpPr>
          <p:nvPr>
            <p:ph type="title" idx="4294967295"/>
          </p:nvPr>
        </p:nvSpPr>
        <p:spPr>
          <a:xfrm>
            <a:off x="346425" y="4747100"/>
            <a:ext cx="2280600" cy="394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</a:rPr>
              <a:t>Component Detail</a:t>
            </a:r>
            <a:endParaRPr sz="1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30" descr="Mobile View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24213" y="197100"/>
            <a:ext cx="2295581" cy="4444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0" name="Google Shape;200;p30"/>
          <p:cNvGrpSpPr/>
          <p:nvPr/>
        </p:nvGrpSpPr>
        <p:grpSpPr>
          <a:xfrm>
            <a:off x="5156800" y="2381050"/>
            <a:ext cx="3132325" cy="566100"/>
            <a:chOff x="5330350" y="2313675"/>
            <a:chExt cx="3132325" cy="566100"/>
          </a:xfrm>
        </p:grpSpPr>
        <p:sp>
          <p:nvSpPr>
            <p:cNvPr id="201" name="Google Shape;201;p30"/>
            <p:cNvSpPr/>
            <p:nvPr/>
          </p:nvSpPr>
          <p:spPr>
            <a:xfrm>
              <a:off x="6175750" y="2313675"/>
              <a:ext cx="2286900" cy="566100"/>
            </a:xfrm>
            <a:prstGeom prst="roundRect">
              <a:avLst>
                <a:gd name="adj" fmla="val 10171"/>
              </a:avLst>
            </a:prstGeom>
            <a:solidFill>
              <a:srgbClr val="1A99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30"/>
            <p:cNvSpPr txBox="1"/>
            <p:nvPr/>
          </p:nvSpPr>
          <p:spPr>
            <a:xfrm>
              <a:off x="6225275" y="2313675"/>
              <a:ext cx="2237400" cy="566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Articulate your design decisions by adding justifications</a:t>
              </a:r>
              <a:endParaRPr sz="11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cxnSp>
          <p:nvCxnSpPr>
            <p:cNvPr id="203" name="Google Shape;203;p30"/>
            <p:cNvCxnSpPr/>
            <p:nvPr/>
          </p:nvCxnSpPr>
          <p:spPr>
            <a:xfrm>
              <a:off x="5330350" y="2606478"/>
              <a:ext cx="845400" cy="0"/>
            </a:xfrm>
            <a:prstGeom prst="straightConnector1">
              <a:avLst/>
            </a:prstGeom>
            <a:noFill/>
            <a:ln w="28575" cap="flat" cmpd="sng">
              <a:solidFill>
                <a:srgbClr val="1A9988"/>
              </a:solidFill>
              <a:prstDash val="solid"/>
              <a:round/>
              <a:headEnd type="oval" w="med" len="med"/>
              <a:tailEnd type="none" w="med" len="med"/>
            </a:ln>
          </p:spPr>
        </p:cxnSp>
      </p:grpSp>
      <p:sp>
        <p:nvSpPr>
          <p:cNvPr id="204" name="Google Shape;204;p30"/>
          <p:cNvSpPr/>
          <p:nvPr/>
        </p:nvSpPr>
        <p:spPr>
          <a:xfrm>
            <a:off x="0" y="4747100"/>
            <a:ext cx="9144000" cy="39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5" name="Google Shape;205;p30"/>
          <p:cNvSpPr txBox="1">
            <a:spLocks noGrp="1"/>
          </p:cNvSpPr>
          <p:nvPr>
            <p:ph type="title" idx="4294967295"/>
          </p:nvPr>
        </p:nvSpPr>
        <p:spPr>
          <a:xfrm>
            <a:off x="346425" y="4747100"/>
            <a:ext cx="3409500" cy="394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</a:rPr>
              <a:t>Component Detail (Mobile)</a:t>
            </a:r>
            <a:endParaRPr sz="1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1"/>
          <p:cNvSpPr/>
          <p:nvPr/>
        </p:nvSpPr>
        <p:spPr>
          <a:xfrm>
            <a:off x="0" y="4747100"/>
            <a:ext cx="9144000" cy="39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1" name="Google Shape;211;p31"/>
          <p:cNvSpPr txBox="1">
            <a:spLocks noGrp="1"/>
          </p:cNvSpPr>
          <p:nvPr>
            <p:ph type="title" idx="4294967295"/>
          </p:nvPr>
        </p:nvSpPr>
        <p:spPr>
          <a:xfrm>
            <a:off x="346425" y="4747100"/>
            <a:ext cx="3409500" cy="394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</a:rPr>
              <a:t>Contacts</a:t>
            </a:r>
            <a:endParaRPr sz="1400">
              <a:solidFill>
                <a:srgbClr val="FFFFFF"/>
              </a:solidFill>
            </a:endParaRPr>
          </a:p>
        </p:txBody>
      </p:sp>
      <p:pic>
        <p:nvPicPr>
          <p:cNvPr id="212" name="Google Shape;212;p31" descr="Contact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93475" y="180675"/>
            <a:ext cx="5957025" cy="4444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Google Shape;217;p32" descr="Mobile View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24200" y="197100"/>
            <a:ext cx="2295581" cy="4444499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32"/>
          <p:cNvSpPr/>
          <p:nvPr/>
        </p:nvSpPr>
        <p:spPr>
          <a:xfrm>
            <a:off x="0" y="4747100"/>
            <a:ext cx="9144000" cy="39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9" name="Google Shape;219;p32"/>
          <p:cNvSpPr txBox="1">
            <a:spLocks noGrp="1"/>
          </p:cNvSpPr>
          <p:nvPr>
            <p:ph type="title" idx="4294967295"/>
          </p:nvPr>
        </p:nvSpPr>
        <p:spPr>
          <a:xfrm>
            <a:off x="346425" y="4747100"/>
            <a:ext cx="3409500" cy="394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</a:rPr>
              <a:t>Contacts (Mobile)</a:t>
            </a:r>
            <a:endParaRPr sz="14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 txBox="1">
            <a:spLocks noGrp="1"/>
          </p:cNvSpPr>
          <p:nvPr>
            <p:ph type="title"/>
          </p:nvPr>
        </p:nvSpPr>
        <p:spPr>
          <a:xfrm>
            <a:off x="226530" y="404280"/>
            <a:ext cx="28599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Executive Summary</a:t>
            </a:r>
            <a:endParaRPr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FBCB63C-994C-25E3-06B2-F9FA1B30D3A9}"/>
              </a:ext>
            </a:extLst>
          </p:cNvPr>
          <p:cNvSpPr/>
          <p:nvPr/>
        </p:nvSpPr>
        <p:spPr>
          <a:xfrm>
            <a:off x="3589350" y="-3430"/>
            <a:ext cx="5211750" cy="5143500"/>
          </a:xfrm>
          <a:prstGeom prst="rect">
            <a:avLst/>
          </a:prstGeom>
          <a:solidFill>
            <a:schemeClr val="bg1"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Google Shape;94;p16"/>
          <p:cNvSpPr txBox="1">
            <a:spLocks noGrp="1"/>
          </p:cNvSpPr>
          <p:nvPr>
            <p:ph type="subTitle" idx="4294967295"/>
          </p:nvPr>
        </p:nvSpPr>
        <p:spPr>
          <a:xfrm>
            <a:off x="3741585" y="168060"/>
            <a:ext cx="4907280" cy="325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0000" lnSpcReduction="20000"/>
          </a:bodyPr>
          <a:lstStyle/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2400" b="0" i="0" dirty="0">
                <a:solidFill>
                  <a:srgbClr val="000000"/>
                </a:solidFill>
                <a:effectLst/>
                <a:latin typeface="BWHaasDingbat"/>
              </a:rPr>
              <a:t>Since the Supreme Court’s decision in 2018 to overturn ban on sports betting, dozens of states have legalized online and/or in-person betting. </a:t>
            </a: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2400" b="0" i="0" dirty="0">
                <a:solidFill>
                  <a:srgbClr val="000000"/>
                </a:solidFill>
                <a:effectLst/>
                <a:latin typeface="BWHaasDingbat"/>
              </a:rPr>
              <a:t>As of today 29, states joined the betting boom increasing monthly revenues 14-fold since the first betting months of 2018. </a:t>
            </a: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2400" dirty="0">
                <a:solidFill>
                  <a:srgbClr val="000000"/>
                </a:solidFill>
                <a:latin typeface="BWHaasDingbat"/>
              </a:rPr>
              <a:t>Our group decided to share a snapshot of the changing industry. </a:t>
            </a:r>
            <a:endParaRPr lang="en-US" sz="2400" b="0" i="0" dirty="0">
              <a:solidFill>
                <a:srgbClr val="000000"/>
              </a:solidFill>
              <a:effectLst/>
              <a:latin typeface="BWHaasDingbat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lang="en-US" sz="1800"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30E0459-E32D-A0B7-25EA-E8C42372C0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2460" y="3149183"/>
            <a:ext cx="3742541" cy="1826257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3"/>
          <p:cNvSpPr txBox="1">
            <a:spLocks noGrp="1"/>
          </p:cNvSpPr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Steps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4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What next?</a:t>
            </a:r>
            <a:endParaRPr sz="3000"/>
          </a:p>
        </p:txBody>
      </p:sp>
      <p:sp>
        <p:nvSpPr>
          <p:cNvPr id="230" name="Google Shape;230;p34"/>
          <p:cNvSpPr txBox="1">
            <a:spLocks noGrp="1"/>
          </p:cNvSpPr>
          <p:nvPr>
            <p:ph type="body" idx="1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en"/>
              <a:t>Present the timeline.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en"/>
              <a:t>Solicit comments on these slides or reviews on these wireframes in the Balsamiq add-on.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en"/>
              <a:t>User testing plan.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5" name="Google Shape;235;p35"/>
          <p:cNvCxnSpPr/>
          <p:nvPr/>
        </p:nvCxnSpPr>
        <p:spPr>
          <a:xfrm>
            <a:off x="4067669" y="3263604"/>
            <a:ext cx="4650900" cy="0"/>
          </a:xfrm>
          <a:prstGeom prst="straightConnector1">
            <a:avLst/>
          </a:prstGeom>
          <a:noFill/>
          <a:ln w="3810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6" name="Google Shape;236;p35"/>
          <p:cNvCxnSpPr/>
          <p:nvPr/>
        </p:nvCxnSpPr>
        <p:spPr>
          <a:xfrm>
            <a:off x="662650" y="3263604"/>
            <a:ext cx="3218400" cy="0"/>
          </a:xfrm>
          <a:prstGeom prst="straightConnector1">
            <a:avLst/>
          </a:prstGeom>
          <a:noFill/>
          <a:ln w="38100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7" name="Google Shape;237;p35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Timeline</a:t>
            </a:r>
            <a:endParaRPr sz="3000"/>
          </a:p>
        </p:txBody>
      </p:sp>
      <p:grpSp>
        <p:nvGrpSpPr>
          <p:cNvPr id="238" name="Google Shape;238;p35"/>
          <p:cNvGrpSpPr/>
          <p:nvPr/>
        </p:nvGrpSpPr>
        <p:grpSpPr>
          <a:xfrm>
            <a:off x="5293201" y="2678680"/>
            <a:ext cx="1040700" cy="1039104"/>
            <a:chOff x="5293201" y="2678680"/>
            <a:chExt cx="1040700" cy="1039104"/>
          </a:xfrm>
        </p:grpSpPr>
        <p:sp>
          <p:nvSpPr>
            <p:cNvPr id="239" name="Google Shape;239;p35"/>
            <p:cNvSpPr txBox="1"/>
            <p:nvPr/>
          </p:nvSpPr>
          <p:spPr>
            <a:xfrm>
              <a:off x="5297801" y="2856485"/>
              <a:ext cx="1029000" cy="861300"/>
            </a:xfrm>
            <a:prstGeom prst="rect">
              <a:avLst/>
            </a:prstGeom>
            <a:solidFill>
              <a:srgbClr val="F3F3F3"/>
            </a:solidFill>
            <a:ln w="9525" cap="flat" cmpd="sng">
              <a:solidFill>
                <a:schemeClr val="accent1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chemeClr val="accent1"/>
                  </a:solidFill>
                  <a:latin typeface="Lato"/>
                  <a:ea typeface="Lato"/>
                  <a:cs typeface="Lato"/>
                  <a:sym typeface="Lato"/>
                </a:rPr>
                <a:t>Prototype</a:t>
              </a:r>
              <a:endParaRPr sz="9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40" name="Google Shape;240;p35"/>
            <p:cNvSpPr txBox="1"/>
            <p:nvPr/>
          </p:nvSpPr>
          <p:spPr>
            <a:xfrm>
              <a:off x="5293201" y="2678680"/>
              <a:ext cx="1040700" cy="1641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SEPT</a:t>
              </a:r>
              <a:endParaRPr sz="7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grpSp>
        <p:nvGrpSpPr>
          <p:cNvPr id="241" name="Google Shape;241;p35"/>
          <p:cNvGrpSpPr/>
          <p:nvPr/>
        </p:nvGrpSpPr>
        <p:grpSpPr>
          <a:xfrm>
            <a:off x="6415277" y="2678680"/>
            <a:ext cx="1029017" cy="1039006"/>
            <a:chOff x="6415277" y="2678680"/>
            <a:chExt cx="1029017" cy="1039006"/>
          </a:xfrm>
        </p:grpSpPr>
        <p:sp>
          <p:nvSpPr>
            <p:cNvPr id="242" name="Google Shape;242;p35"/>
            <p:cNvSpPr txBox="1"/>
            <p:nvPr/>
          </p:nvSpPr>
          <p:spPr>
            <a:xfrm>
              <a:off x="6415277" y="2856387"/>
              <a:ext cx="1029000" cy="8613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User testing</a:t>
              </a:r>
              <a:endParaRPr sz="9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43" name="Google Shape;243;p35"/>
            <p:cNvSpPr txBox="1"/>
            <p:nvPr/>
          </p:nvSpPr>
          <p:spPr>
            <a:xfrm>
              <a:off x="6415294" y="2678680"/>
              <a:ext cx="1029000" cy="1641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OCT</a:t>
              </a:r>
              <a:endParaRPr sz="7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grpSp>
        <p:nvGrpSpPr>
          <p:cNvPr id="244" name="Google Shape;244;p35"/>
          <p:cNvGrpSpPr/>
          <p:nvPr/>
        </p:nvGrpSpPr>
        <p:grpSpPr>
          <a:xfrm>
            <a:off x="7532731" y="2678680"/>
            <a:ext cx="1029011" cy="1039104"/>
            <a:chOff x="7532731" y="2678680"/>
            <a:chExt cx="1029011" cy="1039104"/>
          </a:xfrm>
        </p:grpSpPr>
        <p:sp>
          <p:nvSpPr>
            <p:cNvPr id="245" name="Google Shape;245;p35"/>
            <p:cNvSpPr txBox="1"/>
            <p:nvPr/>
          </p:nvSpPr>
          <p:spPr>
            <a:xfrm>
              <a:off x="7532731" y="2856484"/>
              <a:ext cx="1029000" cy="8613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Dev hand-off</a:t>
              </a:r>
              <a:endParaRPr sz="9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46" name="Google Shape;246;p35"/>
            <p:cNvSpPr txBox="1"/>
            <p:nvPr/>
          </p:nvSpPr>
          <p:spPr>
            <a:xfrm>
              <a:off x="7532742" y="2678680"/>
              <a:ext cx="1029000" cy="1641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NOV</a:t>
              </a:r>
              <a:endParaRPr sz="7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grpSp>
        <p:nvGrpSpPr>
          <p:cNvPr id="247" name="Google Shape;247;p35"/>
          <p:cNvGrpSpPr/>
          <p:nvPr/>
        </p:nvGrpSpPr>
        <p:grpSpPr>
          <a:xfrm>
            <a:off x="4180373" y="2678680"/>
            <a:ext cx="1029024" cy="1039007"/>
            <a:chOff x="4180373" y="2678680"/>
            <a:chExt cx="1029024" cy="1039007"/>
          </a:xfrm>
        </p:grpSpPr>
        <p:sp>
          <p:nvSpPr>
            <p:cNvPr id="248" name="Google Shape;248;p35"/>
            <p:cNvSpPr txBox="1"/>
            <p:nvPr/>
          </p:nvSpPr>
          <p:spPr>
            <a:xfrm>
              <a:off x="4180373" y="2856387"/>
              <a:ext cx="1029000" cy="8613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Review</a:t>
              </a:r>
              <a:endParaRPr sz="9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49" name="Google Shape;249;p35"/>
            <p:cNvSpPr txBox="1"/>
            <p:nvPr/>
          </p:nvSpPr>
          <p:spPr>
            <a:xfrm>
              <a:off x="4180397" y="2678680"/>
              <a:ext cx="1029000" cy="1641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AUG</a:t>
              </a:r>
              <a:endParaRPr sz="7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grpSp>
        <p:nvGrpSpPr>
          <p:cNvPr id="250" name="Google Shape;250;p35"/>
          <p:cNvGrpSpPr/>
          <p:nvPr/>
        </p:nvGrpSpPr>
        <p:grpSpPr>
          <a:xfrm>
            <a:off x="3062921" y="2678680"/>
            <a:ext cx="1029028" cy="1039008"/>
            <a:chOff x="3062921" y="2678680"/>
            <a:chExt cx="1029028" cy="1039008"/>
          </a:xfrm>
        </p:grpSpPr>
        <p:sp>
          <p:nvSpPr>
            <p:cNvPr id="251" name="Google Shape;251;p35"/>
            <p:cNvSpPr txBox="1"/>
            <p:nvPr/>
          </p:nvSpPr>
          <p:spPr>
            <a:xfrm>
              <a:off x="3062921" y="2856388"/>
              <a:ext cx="1029000" cy="8613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Wireframes</a:t>
              </a:r>
              <a:endParaRPr sz="9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52" name="Google Shape;252;p35"/>
            <p:cNvSpPr txBox="1"/>
            <p:nvPr/>
          </p:nvSpPr>
          <p:spPr>
            <a:xfrm>
              <a:off x="3062949" y="2678680"/>
              <a:ext cx="1029000" cy="164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TODAY</a:t>
              </a:r>
              <a:endParaRPr sz="7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grpSp>
        <p:nvGrpSpPr>
          <p:cNvPr id="253" name="Google Shape;253;p35"/>
          <p:cNvGrpSpPr/>
          <p:nvPr/>
        </p:nvGrpSpPr>
        <p:grpSpPr>
          <a:xfrm>
            <a:off x="1945500" y="2678680"/>
            <a:ext cx="1029000" cy="1038995"/>
            <a:chOff x="1945500" y="2678680"/>
            <a:chExt cx="1029000" cy="1038995"/>
          </a:xfrm>
        </p:grpSpPr>
        <p:sp>
          <p:nvSpPr>
            <p:cNvPr id="254" name="Google Shape;254;p35"/>
            <p:cNvSpPr txBox="1"/>
            <p:nvPr/>
          </p:nvSpPr>
          <p:spPr>
            <a:xfrm>
              <a:off x="1945500" y="2856375"/>
              <a:ext cx="1029000" cy="861300"/>
            </a:xfrm>
            <a:prstGeom prst="rect">
              <a:avLst/>
            </a:pr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User research</a:t>
              </a:r>
              <a:endParaRPr sz="9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55" name="Google Shape;255;p35"/>
            <p:cNvSpPr txBox="1"/>
            <p:nvPr/>
          </p:nvSpPr>
          <p:spPr>
            <a:xfrm>
              <a:off x="1945500" y="2678680"/>
              <a:ext cx="1029000" cy="164100"/>
            </a:xfrm>
            <a:prstGeom prst="rect">
              <a:avLst/>
            </a:pr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JUN</a:t>
              </a:r>
              <a:endParaRPr sz="7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grpSp>
        <p:nvGrpSpPr>
          <p:cNvPr id="256" name="Google Shape;256;p35"/>
          <p:cNvGrpSpPr/>
          <p:nvPr/>
        </p:nvGrpSpPr>
        <p:grpSpPr>
          <a:xfrm>
            <a:off x="828040" y="2678680"/>
            <a:ext cx="1029012" cy="1039104"/>
            <a:chOff x="828040" y="2678680"/>
            <a:chExt cx="1029012" cy="1039104"/>
          </a:xfrm>
        </p:grpSpPr>
        <p:sp>
          <p:nvSpPr>
            <p:cNvPr id="257" name="Google Shape;257;p35"/>
            <p:cNvSpPr txBox="1"/>
            <p:nvPr/>
          </p:nvSpPr>
          <p:spPr>
            <a:xfrm>
              <a:off x="828040" y="2856484"/>
              <a:ext cx="1029000" cy="861300"/>
            </a:xfrm>
            <a:prstGeom prst="rect">
              <a:avLst/>
            </a:pr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Requirements gathering</a:t>
              </a:r>
              <a:endParaRPr sz="9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58" name="Google Shape;258;p35"/>
            <p:cNvSpPr txBox="1"/>
            <p:nvPr/>
          </p:nvSpPr>
          <p:spPr>
            <a:xfrm>
              <a:off x="828052" y="2678680"/>
              <a:ext cx="1029000" cy="164100"/>
            </a:xfrm>
            <a:prstGeom prst="rect">
              <a:avLst/>
            </a:pr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MAY</a:t>
              </a:r>
              <a:endParaRPr sz="7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grpSp>
        <p:nvGrpSpPr>
          <p:cNvPr id="259" name="Google Shape;259;p35"/>
          <p:cNvGrpSpPr/>
          <p:nvPr/>
        </p:nvGrpSpPr>
        <p:grpSpPr>
          <a:xfrm>
            <a:off x="3062590" y="2041983"/>
            <a:ext cx="1368114" cy="1312853"/>
            <a:chOff x="3588475" y="2010171"/>
            <a:chExt cx="1318664" cy="1265400"/>
          </a:xfrm>
        </p:grpSpPr>
        <p:sp>
          <p:nvSpPr>
            <p:cNvPr id="260" name="Google Shape;260;p35"/>
            <p:cNvSpPr/>
            <p:nvPr/>
          </p:nvSpPr>
          <p:spPr>
            <a:xfrm>
              <a:off x="3588475" y="2010171"/>
              <a:ext cx="1265400" cy="1265400"/>
            </a:xfrm>
            <a:prstGeom prst="blockArc">
              <a:avLst>
                <a:gd name="adj1" fmla="val 10800000"/>
                <a:gd name="adj2" fmla="val 21145742"/>
                <a:gd name="adj3" fmla="val 4708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35"/>
            <p:cNvSpPr/>
            <p:nvPr/>
          </p:nvSpPr>
          <p:spPr>
            <a:xfrm rot="10264840">
              <a:off x="4745726" y="2501027"/>
              <a:ext cx="150925" cy="143128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2" name="Google Shape;262;p35"/>
          <p:cNvGrpSpPr/>
          <p:nvPr/>
        </p:nvGrpSpPr>
        <p:grpSpPr>
          <a:xfrm rot="10800000">
            <a:off x="3841288" y="3035640"/>
            <a:ext cx="1368114" cy="1312853"/>
            <a:chOff x="3588475" y="2010171"/>
            <a:chExt cx="1318664" cy="1265400"/>
          </a:xfrm>
        </p:grpSpPr>
        <p:sp>
          <p:nvSpPr>
            <p:cNvPr id="263" name="Google Shape;263;p35"/>
            <p:cNvSpPr/>
            <p:nvPr/>
          </p:nvSpPr>
          <p:spPr>
            <a:xfrm>
              <a:off x="3588475" y="2010171"/>
              <a:ext cx="1265400" cy="1265400"/>
            </a:xfrm>
            <a:prstGeom prst="blockArc">
              <a:avLst>
                <a:gd name="adj1" fmla="val 10800000"/>
                <a:gd name="adj2" fmla="val 21145742"/>
                <a:gd name="adj3" fmla="val 4708"/>
              </a:avLst>
            </a:pr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35"/>
            <p:cNvSpPr/>
            <p:nvPr/>
          </p:nvSpPr>
          <p:spPr>
            <a:xfrm rot="10264840">
              <a:off x="4745726" y="2501027"/>
              <a:ext cx="150925" cy="143128"/>
            </a:xfrm>
            <a:prstGeom prst="triangle">
              <a:avLst>
                <a:gd name="adj" fmla="val 50000"/>
              </a:avLst>
            </a:pr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6"/>
          <p:cNvSpPr txBox="1">
            <a:spLocks noGrp="1"/>
          </p:cNvSpPr>
          <p:nvPr>
            <p:ph type="title"/>
          </p:nvPr>
        </p:nvSpPr>
        <p:spPr>
          <a:xfrm>
            <a:off x="311675" y="798600"/>
            <a:ext cx="6247800" cy="354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7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275" name="Google Shape;275;p37"/>
          <p:cNvSpPr txBox="1">
            <a:spLocks noGrp="1"/>
          </p:cNvSpPr>
          <p:nvPr>
            <p:ph type="body" idx="1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Tips for Presenting Your Wireframes</a:t>
            </a:r>
            <a:endParaRPr>
              <a:solidFill>
                <a:schemeClr val="accent5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accent5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3 Steps to Better UI Wireframes</a:t>
            </a:r>
            <a:endParaRPr>
              <a:solidFill>
                <a:schemeClr val="accent5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" u="sng">
                <a:solidFill>
                  <a:schemeClr val="accent5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Wireframing for Beginners</a:t>
            </a:r>
            <a:endParaRPr>
              <a:solidFill>
                <a:schemeClr val="accent5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 txBox="1">
            <a:spLocks noGrp="1"/>
          </p:cNvSpPr>
          <p:nvPr>
            <p:ph type="title"/>
          </p:nvPr>
        </p:nvSpPr>
        <p:spPr>
          <a:xfrm>
            <a:off x="5872785" y="342150"/>
            <a:ext cx="28599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Focus</a:t>
            </a:r>
            <a:endParaRPr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FBCB63C-994C-25E3-06B2-F9FA1B30D3A9}"/>
              </a:ext>
            </a:extLst>
          </p:cNvPr>
          <p:cNvSpPr/>
          <p:nvPr/>
        </p:nvSpPr>
        <p:spPr>
          <a:xfrm>
            <a:off x="411315" y="0"/>
            <a:ext cx="4305466" cy="4472940"/>
          </a:xfrm>
          <a:prstGeom prst="rect">
            <a:avLst/>
          </a:prstGeom>
          <a:solidFill>
            <a:schemeClr val="bg1"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Google Shape;94;p16"/>
          <p:cNvSpPr txBox="1">
            <a:spLocks noGrp="1"/>
          </p:cNvSpPr>
          <p:nvPr>
            <p:ph type="subTitle" idx="4294967295"/>
          </p:nvPr>
        </p:nvSpPr>
        <p:spPr>
          <a:xfrm>
            <a:off x="540856" y="547890"/>
            <a:ext cx="4175925" cy="28506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2400" b="0" i="0" dirty="0">
                <a:solidFill>
                  <a:srgbClr val="000000"/>
                </a:solidFill>
                <a:effectLst/>
                <a:latin typeface="BWHaasDingbat"/>
              </a:rPr>
              <a:t>Despite legalization, laws differ from state to state affecting the industry’s growth and tax revenues. </a:t>
            </a: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2400" dirty="0">
                <a:solidFill>
                  <a:srgbClr val="000000"/>
                </a:solidFill>
                <a:latin typeface="BWHaasDingbat"/>
              </a:rPr>
              <a:t>The factors our group will explore in more detail:</a:t>
            </a:r>
          </a:p>
          <a:p>
            <a:pPr marL="342900" lvl="0" indent="-342900" algn="l" rtl="0">
              <a:spcBef>
                <a:spcPts val="1200"/>
              </a:spcBef>
              <a:spcAft>
                <a:spcPts val="1200"/>
              </a:spcAft>
              <a:buFontTx/>
              <a:buChar char="-"/>
            </a:pPr>
            <a:r>
              <a:rPr lang="en-US" sz="2400" dirty="0">
                <a:solidFill>
                  <a:srgbClr val="000000"/>
                </a:solidFill>
                <a:latin typeface="BWHaasDingbat"/>
              </a:rPr>
              <a:t>accessibility to placing bets </a:t>
            </a:r>
          </a:p>
          <a:p>
            <a:pPr marL="342900" lvl="0" indent="-342900" algn="l" rtl="0">
              <a:spcBef>
                <a:spcPts val="1200"/>
              </a:spcBef>
              <a:spcAft>
                <a:spcPts val="1200"/>
              </a:spcAft>
              <a:buFontTx/>
              <a:buChar char="-"/>
            </a:pPr>
            <a:r>
              <a:rPr lang="en-US" sz="2400" dirty="0">
                <a:solidFill>
                  <a:srgbClr val="000000"/>
                </a:solidFill>
                <a:latin typeface="BWHaasDingbat"/>
              </a:rPr>
              <a:t>taxation of gambling income  </a:t>
            </a: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800" dirty="0"/>
          </a:p>
        </p:txBody>
      </p:sp>
    </p:spTree>
    <p:extLst>
      <p:ext uri="{BB962C8B-B14F-4D97-AF65-F5344CB8AC3E}">
        <p14:creationId xmlns:p14="http://schemas.microsoft.com/office/powerpoint/2010/main" val="37218520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8"/>
          <p:cNvSpPr txBox="1">
            <a:spLocks noGrp="1"/>
          </p:cNvSpPr>
          <p:nvPr>
            <p:ph type="body" idx="2"/>
          </p:nvPr>
        </p:nvSpPr>
        <p:spPr>
          <a:xfrm>
            <a:off x="4879025" y="500925"/>
            <a:ext cx="3954000" cy="411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700" b="1">
                <a:solidFill>
                  <a:schemeClr val="lt1"/>
                </a:solidFill>
              </a:rPr>
              <a:t>1</a:t>
            </a:r>
            <a:endParaRPr sz="700" b="1">
              <a:solidFill>
                <a:schemeClr val="lt1"/>
              </a:solidFill>
            </a:endParaRPr>
          </a:p>
        </p:txBody>
      </p:sp>
      <p:sp>
        <p:nvSpPr>
          <p:cNvPr id="105" name="Google Shape;105;p18"/>
          <p:cNvSpPr txBox="1">
            <a:spLocks noGrp="1"/>
          </p:cNvSpPr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/>
              <a:t>National Data</a:t>
            </a:r>
            <a:endParaRPr sz="3000" b="0" dirty="0"/>
          </a:p>
        </p:txBody>
      </p:sp>
      <p:sp>
        <p:nvSpPr>
          <p:cNvPr id="106" name="Google Shape;106;p18"/>
          <p:cNvSpPr txBox="1">
            <a:spLocks noGrp="1"/>
          </p:cNvSpPr>
          <p:nvPr>
            <p:ph type="subTitle" idx="1"/>
          </p:nvPr>
        </p:nvSpPr>
        <p:spPr>
          <a:xfrm>
            <a:off x="389670" y="1721344"/>
            <a:ext cx="3875306" cy="269263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300" dirty="0"/>
              <a:t>As of June 2023:</a:t>
            </a:r>
          </a:p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FontTx/>
              <a:buChar char="-"/>
            </a:pPr>
            <a:r>
              <a:rPr lang="en" sz="1300" dirty="0"/>
              <a:t>23 states legalized both in person and online betting </a:t>
            </a:r>
          </a:p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FontTx/>
              <a:buChar char="-"/>
            </a:pPr>
            <a:r>
              <a:rPr lang="en" sz="1300" dirty="0"/>
              <a:t>4 states allow in-person- only betting</a:t>
            </a:r>
          </a:p>
          <a:p>
            <a:pPr marL="285750" indent="-285750">
              <a:lnSpc>
                <a:spcPct val="115000"/>
              </a:lnSpc>
              <a:spcAft>
                <a:spcPts val="1000"/>
              </a:spcAft>
              <a:buFontTx/>
              <a:buChar char="-"/>
            </a:pPr>
            <a:r>
              <a:rPr lang="en" sz="1300" dirty="0"/>
              <a:t>2 states allow online-only betting </a:t>
            </a:r>
          </a:p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FontTx/>
              <a:buChar char="-"/>
            </a:pPr>
            <a:r>
              <a:rPr lang="en" sz="1300" dirty="0"/>
              <a:t>17 states still consider sport betting illegal</a:t>
            </a:r>
          </a:p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FontTx/>
              <a:buChar char="-"/>
            </a:pPr>
            <a:r>
              <a:rPr lang="en-US" sz="1300" dirty="0"/>
              <a:t>4 states are preparing to vote on legalization</a:t>
            </a:r>
            <a:endParaRPr sz="13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F2028E-4E9E-7409-E8D7-8A7736461D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4152" y="231471"/>
            <a:ext cx="4516988" cy="26926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EA859C2-48E4-A244-112F-4A7292092E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9861" y="3139441"/>
            <a:ext cx="2816760" cy="164442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8"/>
          <p:cNvSpPr txBox="1">
            <a:spLocks noGrp="1"/>
          </p:cNvSpPr>
          <p:nvPr>
            <p:ph type="body" idx="2"/>
          </p:nvPr>
        </p:nvSpPr>
        <p:spPr>
          <a:xfrm>
            <a:off x="4879025" y="500925"/>
            <a:ext cx="3954000" cy="411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700" b="1">
                <a:solidFill>
                  <a:schemeClr val="lt1"/>
                </a:solidFill>
              </a:rPr>
              <a:t>1</a:t>
            </a:r>
            <a:endParaRPr sz="700" b="1">
              <a:solidFill>
                <a:schemeClr val="lt1"/>
              </a:solidFill>
            </a:endParaRPr>
          </a:p>
        </p:txBody>
      </p:sp>
      <p:sp>
        <p:nvSpPr>
          <p:cNvPr id="105" name="Google Shape;105;p18"/>
          <p:cNvSpPr txBox="1">
            <a:spLocks noGrp="1"/>
          </p:cNvSpPr>
          <p:nvPr>
            <p:ph type="title"/>
          </p:nvPr>
        </p:nvSpPr>
        <p:spPr>
          <a:xfrm>
            <a:off x="311300" y="500925"/>
            <a:ext cx="3953676" cy="20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/>
              <a:t>Revenue Growth</a:t>
            </a:r>
            <a:endParaRPr sz="3000" b="0" dirty="0"/>
          </a:p>
        </p:txBody>
      </p:sp>
      <p:sp>
        <p:nvSpPr>
          <p:cNvPr id="106" name="Google Shape;106;p18"/>
          <p:cNvSpPr txBox="1">
            <a:spLocks noGrp="1"/>
          </p:cNvSpPr>
          <p:nvPr>
            <p:ph type="subTitle" idx="1"/>
          </p:nvPr>
        </p:nvSpPr>
        <p:spPr>
          <a:xfrm>
            <a:off x="310975" y="1607044"/>
            <a:ext cx="3704400" cy="269263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300" dirty="0"/>
              <a:t>Top 5 revenue generating </a:t>
            </a:r>
            <a:r>
              <a:rPr lang="en" sz="1300"/>
              <a:t>states: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endParaRPr lang="en" sz="1300" dirty="0"/>
          </a:p>
        </p:txBody>
      </p:sp>
    </p:spTree>
    <p:extLst>
      <p:ext uri="{BB962C8B-B14F-4D97-AF65-F5344CB8AC3E}">
        <p14:creationId xmlns:p14="http://schemas.microsoft.com/office/powerpoint/2010/main" val="20814688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9"/>
          <p:cNvSpPr/>
          <p:nvPr/>
        </p:nvSpPr>
        <p:spPr>
          <a:xfrm rot="10592382">
            <a:off x="5513499" y="1379656"/>
            <a:ext cx="2689002" cy="2689002"/>
          </a:xfrm>
          <a:prstGeom prst="blockArc">
            <a:avLst>
              <a:gd name="adj1" fmla="val 2627839"/>
              <a:gd name="adj2" fmla="val 5880699"/>
              <a:gd name="adj3" fmla="val 7985"/>
            </a:avLst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19"/>
          <p:cNvSpPr txBox="1">
            <a:spLocks noGrp="1"/>
          </p:cNvSpPr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/>
              <a:t>Tax Revenues</a:t>
            </a:r>
            <a:endParaRPr sz="3000" dirty="0"/>
          </a:p>
        </p:txBody>
      </p:sp>
      <p:sp>
        <p:nvSpPr>
          <p:cNvPr id="114" name="Google Shape;114;p19"/>
          <p:cNvSpPr txBox="1">
            <a:spLocks noGrp="1"/>
          </p:cNvSpPr>
          <p:nvPr>
            <p:ph type="subTitle" idx="1"/>
          </p:nvPr>
        </p:nvSpPr>
        <p:spPr>
          <a:xfrm>
            <a:off x="382050" y="1833976"/>
            <a:ext cx="30684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7500" lnSpcReduction="2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300" dirty="0"/>
              <a:t>Explain why you’re focusing on a particular part of the problem or a particular subset of users.</a:t>
            </a:r>
            <a:endParaRPr sz="1300" dirty="0"/>
          </a:p>
        </p:txBody>
      </p:sp>
      <p:sp>
        <p:nvSpPr>
          <p:cNvPr id="115" name="Google Shape;115;p19"/>
          <p:cNvSpPr txBox="1">
            <a:spLocks noGrp="1"/>
          </p:cNvSpPr>
          <p:nvPr>
            <p:ph type="body" idx="2"/>
          </p:nvPr>
        </p:nvSpPr>
        <p:spPr>
          <a:xfrm>
            <a:off x="6038550" y="2081288"/>
            <a:ext cx="16389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chemeClr val="dk1"/>
                </a:solidFill>
              </a:rPr>
              <a:t>82%</a:t>
            </a:r>
            <a:endParaRPr sz="36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1200"/>
              </a:spcBef>
              <a:spcAft>
                <a:spcPts val="1200"/>
              </a:spcAft>
              <a:buNone/>
            </a:pPr>
            <a:endParaRPr sz="2400" b="1">
              <a:solidFill>
                <a:schemeClr val="dk1"/>
              </a:solidFill>
            </a:endParaRPr>
          </a:p>
        </p:txBody>
      </p:sp>
      <p:sp>
        <p:nvSpPr>
          <p:cNvPr id="116" name="Google Shape;116;p19"/>
          <p:cNvSpPr/>
          <p:nvPr/>
        </p:nvSpPr>
        <p:spPr>
          <a:xfrm>
            <a:off x="5513395" y="1379567"/>
            <a:ext cx="2688900" cy="2688900"/>
          </a:xfrm>
          <a:prstGeom prst="blockArc">
            <a:avLst>
              <a:gd name="adj1" fmla="val 16211102"/>
              <a:gd name="adj2" fmla="val 13367420"/>
              <a:gd name="adj3" fmla="val 7983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19"/>
          <p:cNvSpPr txBox="1">
            <a:spLocks noGrp="1"/>
          </p:cNvSpPr>
          <p:nvPr>
            <p:ph type="body" idx="2"/>
          </p:nvPr>
        </p:nvSpPr>
        <p:spPr>
          <a:xfrm>
            <a:off x="5877325" y="2715963"/>
            <a:ext cx="19611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100"/>
              <a:t>Users are constantly searching for a solution</a:t>
            </a:r>
            <a:endParaRPr sz="11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0"/>
          <p:cNvSpPr txBox="1">
            <a:spLocks noGrp="1"/>
          </p:cNvSpPr>
          <p:nvPr>
            <p:ph type="title"/>
          </p:nvPr>
        </p:nvSpPr>
        <p:spPr>
          <a:xfrm>
            <a:off x="541020" y="1318650"/>
            <a:ext cx="3395381" cy="178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/>
              <a:t>Revenue per person</a:t>
            </a:r>
          </a:p>
        </p:txBody>
      </p:sp>
      <p:sp>
        <p:nvSpPr>
          <p:cNvPr id="123" name="Google Shape;123;p20"/>
          <p:cNvSpPr txBox="1">
            <a:spLocks noGrp="1"/>
          </p:cNvSpPr>
          <p:nvPr>
            <p:ph type="subTitle" idx="1"/>
          </p:nvPr>
        </p:nvSpPr>
        <p:spPr>
          <a:xfrm>
            <a:off x="724950" y="33139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300" dirty="0"/>
              <a:t>Reference your </a:t>
            </a:r>
            <a:r>
              <a:rPr lang="en" sz="1300" u="sng" dirty="0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personas</a:t>
            </a:r>
            <a:r>
              <a:rPr lang="en" sz="1300" dirty="0"/>
              <a:t>, if you have them.</a:t>
            </a:r>
            <a:endParaRPr sz="1300" dirty="0"/>
          </a:p>
        </p:txBody>
      </p:sp>
      <p:pic>
        <p:nvPicPr>
          <p:cNvPr id="124" name="Google Shape;124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37925" y="1188450"/>
            <a:ext cx="1440199" cy="1440199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/>
        </p:nvSpPr>
        <p:spPr>
          <a:xfrm>
            <a:off x="5207600" y="2891725"/>
            <a:ext cx="3300900" cy="35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Julia</a:t>
            </a:r>
            <a:endParaRPr sz="11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6" name="Google Shape;126;p20"/>
          <p:cNvSpPr txBox="1"/>
          <p:nvPr/>
        </p:nvSpPr>
        <p:spPr>
          <a:xfrm>
            <a:off x="5207600" y="3521563"/>
            <a:ext cx="33009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Describe the content of Julia’s job and the problem she and her team are currently facing.</a:t>
            </a:r>
            <a:endParaRPr sz="1100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7" name="Google Shape;127;p20"/>
          <p:cNvSpPr txBox="1"/>
          <p:nvPr/>
        </p:nvSpPr>
        <p:spPr>
          <a:xfrm>
            <a:off x="5207575" y="3142990"/>
            <a:ext cx="3300900" cy="3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Team Manager</a:t>
            </a:r>
            <a:endParaRPr sz="11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1"/>
          <p:cNvSpPr txBox="1">
            <a:spLocks noGrp="1"/>
          </p:cNvSpPr>
          <p:nvPr>
            <p:ph type="body" idx="1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en"/>
              <a:t>Use cases, user stories, notes to set up the wireframes. Such as…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en"/>
              <a:t>“As an Administrator, I would like to restrict permissions based on role.”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en"/>
              <a:t>“As a Moderator, I would like to flag and approve comments.”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en"/>
              <a:t>Executives indicated that being able to see a summary of each segment of data was their #1 priority.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en"/>
              <a:t>Note: secondary admin workflow not planned for this release.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endParaRPr/>
          </a:p>
        </p:txBody>
      </p:sp>
      <p:sp>
        <p:nvSpPr>
          <p:cNvPr id="133" name="Google Shape;133;p21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Use cases / user stories</a:t>
            </a:r>
            <a:endParaRPr sz="30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2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67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Assumptions</a:t>
            </a:r>
            <a:endParaRPr b="0"/>
          </a:p>
        </p:txBody>
      </p:sp>
      <p:sp>
        <p:nvSpPr>
          <p:cNvPr id="139" name="Google Shape;139;p22"/>
          <p:cNvSpPr txBox="1">
            <a:spLocks noGrp="1"/>
          </p:cNvSpPr>
          <p:nvPr>
            <p:ph type="title"/>
          </p:nvPr>
        </p:nvSpPr>
        <p:spPr>
          <a:xfrm>
            <a:off x="729450" y="1745716"/>
            <a:ext cx="7021200" cy="221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0">
                <a:latin typeface="Lato"/>
                <a:ea typeface="Lato"/>
                <a:cs typeface="Lato"/>
                <a:sym typeface="Lato"/>
              </a:rPr>
              <a:t>State your assumptions or any unknowns here.</a:t>
            </a:r>
            <a:endParaRPr sz="1600" b="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Paradigm">
  <a:themeElements>
    <a:clrScheme name="Paradigm">
      <a:dk1>
        <a:srgbClr val="31394D"/>
      </a:dk1>
      <a:lt1>
        <a:srgbClr val="FFFFFF"/>
      </a:lt1>
      <a:dk2>
        <a:srgbClr val="666666"/>
      </a:dk2>
      <a:lt2>
        <a:srgbClr val="626B73"/>
      </a:lt2>
      <a:accent1>
        <a:srgbClr val="002F4A"/>
      </a:accent1>
      <a:accent2>
        <a:srgbClr val="D9C4B1"/>
      </a:accent2>
      <a:accent3>
        <a:srgbClr val="EDE3DA"/>
      </a:accent3>
      <a:accent4>
        <a:srgbClr val="B85741"/>
      </a:accent4>
      <a:accent5>
        <a:srgbClr val="009384"/>
      </a:accent5>
      <a:accent6>
        <a:srgbClr val="D0F6FF"/>
      </a:accent6>
      <a:hlink>
        <a:srgbClr val="009384"/>
      </a:hlink>
      <a:folHlink>
        <a:srgbClr val="0093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71</TotalTime>
  <Words>501</Words>
  <Application>Microsoft Office PowerPoint</Application>
  <PresentationFormat>On-screen Show (16:9)</PresentationFormat>
  <Paragraphs>81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Arial</vt:lpstr>
      <vt:lpstr>BWHaasDingbat</vt:lpstr>
      <vt:lpstr>Lato</vt:lpstr>
      <vt:lpstr>Merriweather</vt:lpstr>
      <vt:lpstr>Raleway</vt:lpstr>
      <vt:lpstr>Roboto</vt:lpstr>
      <vt:lpstr>Paradigm</vt:lpstr>
      <vt:lpstr>Sports Betting in US -Industry Analysis</vt:lpstr>
      <vt:lpstr>Executive Summary</vt:lpstr>
      <vt:lpstr>Focus</vt:lpstr>
      <vt:lpstr>National Data</vt:lpstr>
      <vt:lpstr>Revenue Growth</vt:lpstr>
      <vt:lpstr>Tax Revenues</vt:lpstr>
      <vt:lpstr>Revenue per person</vt:lpstr>
      <vt:lpstr>Use cases / user stories</vt:lpstr>
      <vt:lpstr>Assumptions</vt:lpstr>
      <vt:lpstr>Solution Proposal</vt:lpstr>
      <vt:lpstr>Solution description</vt:lpstr>
      <vt:lpstr>Why it’s better than existing solutions </vt:lpstr>
      <vt:lpstr>Wireframes</vt:lpstr>
      <vt:lpstr>Information architecture</vt:lpstr>
      <vt:lpstr>Component Browser</vt:lpstr>
      <vt:lpstr>Component Detail</vt:lpstr>
      <vt:lpstr>Component Detail (Mobile)</vt:lpstr>
      <vt:lpstr>Contacts</vt:lpstr>
      <vt:lpstr>Contacts (Mobile)</vt:lpstr>
      <vt:lpstr>Next Steps</vt:lpstr>
      <vt:lpstr>What next?</vt:lpstr>
      <vt:lpstr>Timeline</vt:lpstr>
      <vt:lpstr>Questions?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Sports Betting in US -Industry Analysis</dc:title>
  <dc:creator>Ludwika Lasota</dc:creator>
  <cp:lastModifiedBy>Ludwika Lasota</cp:lastModifiedBy>
  <cp:revision>1</cp:revision>
  <dcterms:modified xsi:type="dcterms:W3CDTF">2023-08-22T03:13:04Z</dcterms:modified>
</cp:coreProperties>
</file>